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9" r:id="rId3"/>
    <p:sldId id="258" r:id="rId4"/>
    <p:sldId id="262" r:id="rId5"/>
    <p:sldId id="267" r:id="rId6"/>
    <p:sldId id="268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F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4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016" y="-8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7E46B-EA34-4192-A7E4-77A057DD8852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6D7DA-9E72-41D9-B9AC-C4309BDDB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781800" y="6400800"/>
            <a:ext cx="2362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snip2DiagRect">
            <a:avLst/>
          </a:prstGeom>
          <a:solidFill>
            <a:srgbClr val="307FE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2CDC-466B-4B24-A1F2-E298D0750B2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664E-9E7E-48EA-B381-EE5D715667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Full Logo_Black and Blue_High Resolution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6781800" y="6445988"/>
            <a:ext cx="2362200" cy="41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400800" y="6096000"/>
            <a:ext cx="2743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6" name="Picture 2" descr="C:\Users\Tam Cao\Downloads\fotolia_40100251 (1).jpg"/>
          <p:cNvPicPr>
            <a:picLocks noChangeAspect="1" noChangeArrowheads="1"/>
          </p:cNvPicPr>
          <p:nvPr/>
        </p:nvPicPr>
        <p:blipFill>
          <a:blip r:embed="rId2" cstate="print"/>
          <a:srcRect t="14261"/>
          <a:stretch>
            <a:fillRect/>
          </a:stretch>
        </p:blipFill>
        <p:spPr bwMode="auto">
          <a:xfrm>
            <a:off x="0" y="0"/>
            <a:ext cx="91440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400">
              <a:solidFill>
                <a:schemeClr val="folHlink"/>
              </a:solidFill>
              <a:latin typeface="Franklin Gothic Book" pitchFamily="34" charset="0"/>
            </a:endParaRPr>
          </a:p>
        </p:txBody>
      </p:sp>
      <p:pic>
        <p:nvPicPr>
          <p:cNvPr id="13318" name="Picture 4" descr="Full Logo_Black and Blue_High Resol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981200" y="3733800"/>
            <a:ext cx="5143500" cy="89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5"/>
          <p:cNvSpPr txBox="1"/>
          <p:nvPr/>
        </p:nvSpPr>
        <p:spPr>
          <a:xfrm>
            <a:off x="0" y="5029200"/>
            <a:ext cx="9144000" cy="3847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Franklin Gothic Book" pitchFamily="34" charset="0"/>
                <a:cs typeface="+mn-cs"/>
              </a:rPr>
              <a:t>Custom </a:t>
            </a:r>
            <a:r>
              <a:rPr lang="en-US" sz="1900" dirty="0" smtClean="0">
                <a:latin typeface="Franklin Gothic Book" pitchFamily="34" charset="0"/>
              </a:rPr>
              <a:t>Synthesis</a:t>
            </a:r>
            <a:r>
              <a:rPr lang="en-US" sz="1900" dirty="0" smtClean="0">
                <a:latin typeface="Franklin Gothic Book" pitchFamily="34" charset="0"/>
                <a:cs typeface="+mn-cs"/>
              </a:rPr>
              <a:t> (R&amp;D and </a:t>
            </a:r>
            <a:r>
              <a:rPr lang="en-US" sz="1900" dirty="0" err="1" smtClean="0">
                <a:latin typeface="Franklin Gothic Book" pitchFamily="34" charset="0"/>
                <a:cs typeface="+mn-cs"/>
              </a:rPr>
              <a:t>cGMP</a:t>
            </a:r>
            <a:r>
              <a:rPr lang="en-US" sz="1900" dirty="0" smtClean="0">
                <a:latin typeface="Franklin Gothic Book" pitchFamily="34" charset="0"/>
                <a:cs typeface="+mn-cs"/>
              </a:rPr>
              <a:t>)| Commercialization Expertise</a:t>
            </a:r>
            <a:r>
              <a:rPr lang="en-US" sz="1900" dirty="0" smtClean="0">
                <a:latin typeface="Franklin Gothic Book" pitchFamily="34" charset="0"/>
              </a:rPr>
              <a:t> |Consulting Services</a:t>
            </a:r>
            <a:endParaRPr lang="en-US" sz="1900" dirty="0">
              <a:latin typeface="Franklin Gothic Book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14400"/>
          </a:xfrm>
          <a:prstGeom prst="rect">
            <a:avLst/>
          </a:prstGeom>
          <a:solidFill>
            <a:srgbClr val="307FE2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dirty="0" smtClean="0">
                <a:latin typeface="Franklin Gothic Book" pitchFamily="34" charset="0"/>
              </a:rPr>
              <a:t>Richman Chemical Inc.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6200" y="1524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307FE2"/>
                </a:solidFill>
                <a:latin typeface="Franklin Gothic Book" pitchFamily="34" charset="0"/>
              </a:rPr>
              <a:t>Our Background</a:t>
            </a:r>
            <a:endParaRPr lang="en-US" sz="2400" dirty="0">
              <a:solidFill>
                <a:srgbClr val="307FE2"/>
              </a:solidFill>
              <a:latin typeface="Franklin Gothic Book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524000"/>
            <a:ext cx="88392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Specialize in </a:t>
            </a:r>
            <a:r>
              <a:rPr lang="en-US" sz="2400" b="1" dirty="0" smtClean="0">
                <a:latin typeface="Franklin Gothic Book" pitchFamily="34" charset="0"/>
              </a:rPr>
              <a:t>custom synthetic chemistry (25+ years)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Service </a:t>
            </a:r>
            <a:r>
              <a:rPr lang="en-US" sz="2400" b="1" dirty="0" smtClean="0">
                <a:latin typeface="Franklin Gothic Book" pitchFamily="34" charset="0"/>
              </a:rPr>
              <a:t>life science</a:t>
            </a:r>
            <a:r>
              <a:rPr lang="en-US" sz="2400" dirty="0" smtClean="0">
                <a:latin typeface="Franklin Gothic Book" pitchFamily="34" charset="0"/>
              </a:rPr>
              <a:t> and </a:t>
            </a:r>
            <a:r>
              <a:rPr lang="en-US" sz="2400" b="1" dirty="0" smtClean="0">
                <a:latin typeface="Franklin Gothic Book" pitchFamily="34" charset="0"/>
              </a:rPr>
              <a:t>emerging technology markets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Assist clients of all sizes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Start-ups and University TTOs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Venture Capital Boards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Fortune 500 firms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Perform </a:t>
            </a:r>
            <a:r>
              <a:rPr lang="en-US" sz="2400" b="1" dirty="0" smtClean="0">
                <a:latin typeface="Franklin Gothic Book" pitchFamily="34" charset="0"/>
              </a:rPr>
              <a:t>R&amp;D work </a:t>
            </a:r>
            <a:r>
              <a:rPr lang="en-US" sz="2400" dirty="0" smtClean="0">
                <a:latin typeface="Franklin Gothic Book" pitchFamily="34" charset="0"/>
              </a:rPr>
              <a:t>(mg – kilo scale), </a:t>
            </a:r>
            <a:r>
              <a:rPr lang="en-US" sz="2400" b="1" dirty="0" smtClean="0">
                <a:latin typeface="Franklin Gothic Book" pitchFamily="34" charset="0"/>
              </a:rPr>
              <a:t>pilot scale </a:t>
            </a:r>
            <a:r>
              <a:rPr lang="en-US" sz="2400" dirty="0" smtClean="0">
                <a:latin typeface="Franklin Gothic Book" pitchFamily="34" charset="0"/>
              </a:rPr>
              <a:t>(kilo – 100 kilo), and </a:t>
            </a:r>
            <a:r>
              <a:rPr lang="en-US" sz="2400" b="1" dirty="0" smtClean="0">
                <a:latin typeface="Franklin Gothic Book" pitchFamily="34" charset="0"/>
              </a:rPr>
              <a:t>commercial level manufacturing </a:t>
            </a:r>
            <a:r>
              <a:rPr lang="en-US" sz="2400" dirty="0" smtClean="0">
                <a:latin typeface="Franklin Gothic Book" pitchFamily="34" charset="0"/>
              </a:rPr>
              <a:t>(kilo - MTs)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Leverage combination of in-house capabilities, strategic technology investments, and formal capability alliances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14400"/>
          </a:xfrm>
          <a:prstGeom prst="rect">
            <a:avLst/>
          </a:prstGeom>
          <a:solidFill>
            <a:srgbClr val="307FE2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dirty="0" smtClean="0">
                <a:latin typeface="Franklin Gothic Book" pitchFamily="34" charset="0"/>
              </a:rPr>
              <a:t>The Richman Chemical Offering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6200" y="1524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307FE2"/>
                </a:solidFill>
                <a:latin typeface="Franklin Gothic Book" pitchFamily="34" charset="0"/>
              </a:rPr>
              <a:t>Our Services</a:t>
            </a:r>
            <a:endParaRPr lang="en-US" sz="2400" dirty="0">
              <a:solidFill>
                <a:srgbClr val="307FE2"/>
              </a:solidFill>
              <a:latin typeface="Franklin Gothic Book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752600"/>
            <a:ext cx="4724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Complex, multi-step organic, polymer, and inorganic synthesis</a:t>
            </a:r>
            <a:endParaRPr lang="en-US" sz="2400" dirty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Full range of client-specific output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R&amp;D/Proof-of-concept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Pre-clinical &amp; toxicology supplies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cGMP (all phases) including API/Drug substance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Commercial material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Consulting Services</a:t>
            </a:r>
          </a:p>
        </p:txBody>
      </p:sp>
      <p:pic>
        <p:nvPicPr>
          <p:cNvPr id="14341" name="Picture 12" descr="manufacturing-plant-blue-g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76800" y="2163588"/>
            <a:ext cx="3962400" cy="295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14400"/>
          </a:xfrm>
          <a:prstGeom prst="rect">
            <a:avLst/>
          </a:prstGeom>
          <a:solidFill>
            <a:srgbClr val="307FE2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dirty="0" smtClean="0">
                <a:latin typeface="Franklin Gothic Book" pitchFamily="34" charset="0"/>
              </a:rPr>
              <a:t>Why not just use Google?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62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07FE2"/>
                </a:solidFill>
                <a:latin typeface="Franklin Gothic Book" pitchFamily="34" charset="0"/>
              </a:rPr>
              <a:t>Outsourcing and the Bottom Line</a:t>
            </a:r>
            <a:endParaRPr lang="en-US" sz="2400" dirty="0">
              <a:solidFill>
                <a:srgbClr val="307FE2"/>
              </a:solidFill>
              <a:latin typeface="Franklin Gothic Book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752600"/>
            <a:ext cx="8839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Searching the web for third-party manufacturers is </a:t>
            </a:r>
            <a:r>
              <a:rPr lang="en-US" sz="2400" b="1" dirty="0" smtClean="0">
                <a:latin typeface="Franklin Gothic Book" pitchFamily="34" charset="0"/>
              </a:rPr>
              <a:t>time-consuming</a:t>
            </a:r>
            <a:r>
              <a:rPr lang="en-US" sz="2400" dirty="0" smtClean="0">
                <a:latin typeface="Franklin Gothic Book" pitchFamily="34" charset="0"/>
              </a:rPr>
              <a:t> and </a:t>
            </a:r>
            <a:r>
              <a:rPr lang="en-US" sz="2400" b="1" dirty="0" smtClean="0">
                <a:latin typeface="Franklin Gothic Book" pitchFamily="34" charset="0"/>
              </a:rPr>
              <a:t>takes focus away from core efforts 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Placing critical projects with </a:t>
            </a:r>
            <a:r>
              <a:rPr lang="en-US" sz="2400" b="1" dirty="0" smtClean="0">
                <a:latin typeface="Franklin Gothic Book" pitchFamily="34" charset="0"/>
              </a:rPr>
              <a:t>verified, credible service providers minimizes risk and facilitates long-term partnerships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Franklin Gothic Book" pitchFamily="34" charset="0"/>
              </a:rPr>
              <a:t>Richman Chemical </a:t>
            </a:r>
            <a:r>
              <a:rPr lang="en-US" sz="2400" dirty="0" smtClean="0">
                <a:latin typeface="Franklin Gothic Book" pitchFamily="34" charset="0"/>
              </a:rPr>
              <a:t>has been </a:t>
            </a:r>
            <a:r>
              <a:rPr lang="en-US" sz="2400" b="1" dirty="0" smtClean="0">
                <a:latin typeface="Franklin Gothic Book" pitchFamily="34" charset="0"/>
              </a:rPr>
              <a:t>in business for 25 years </a:t>
            </a:r>
            <a:r>
              <a:rPr lang="en-US" sz="2400" dirty="0" smtClean="0">
                <a:latin typeface="Franklin Gothic Book" pitchFamily="34" charset="0"/>
              </a:rPr>
              <a:t>with an </a:t>
            </a:r>
            <a:r>
              <a:rPr lang="en-US" sz="2400" b="1" dirty="0" smtClean="0">
                <a:latin typeface="Franklin Gothic Book" pitchFamily="34" charset="0"/>
              </a:rPr>
              <a:t>established reputation </a:t>
            </a:r>
            <a:r>
              <a:rPr lang="en-US" sz="2400" dirty="0" smtClean="0">
                <a:latin typeface="Franklin Gothic Book" pitchFamily="34" charset="0"/>
              </a:rPr>
              <a:t>as a </a:t>
            </a:r>
            <a:r>
              <a:rPr lang="en-US" sz="2400" b="1" dirty="0" smtClean="0">
                <a:latin typeface="Franklin Gothic Book" pitchFamily="34" charset="0"/>
              </a:rPr>
              <a:t>dependable outsourcing partner</a:t>
            </a:r>
            <a:r>
              <a:rPr lang="en-US" sz="2400" dirty="0" smtClean="0">
                <a:latin typeface="Franklin Gothic Book" pitchFamily="34" charset="0"/>
              </a:rPr>
              <a:t>. 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References available upon request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14400"/>
          </a:xfrm>
          <a:prstGeom prst="rect">
            <a:avLst/>
          </a:prstGeom>
          <a:solidFill>
            <a:srgbClr val="307FE2"/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US" dirty="0" smtClean="0">
                <a:latin typeface="Franklin Gothic Book" pitchFamily="34" charset="0"/>
              </a:rPr>
              <a:t>Novel Chemical Excipient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62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07FE2"/>
                </a:solidFill>
                <a:latin typeface="Franklin Gothic Book" pitchFamily="34" charset="0"/>
              </a:rPr>
              <a:t>Case Study</a:t>
            </a:r>
            <a:endParaRPr lang="en-US" sz="2400" dirty="0">
              <a:solidFill>
                <a:srgbClr val="307FE2"/>
              </a:solidFill>
              <a:latin typeface="Franklin Gothic Book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600200"/>
            <a:ext cx="8991600" cy="4247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2400" b="1" dirty="0" smtClean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Franklin Gothic Book" pitchFamily="34" charset="0"/>
              </a:rPr>
              <a:t>Medical device company </a:t>
            </a:r>
            <a:r>
              <a:rPr lang="en-US" sz="2400" dirty="0" smtClean="0">
                <a:latin typeface="Franklin Gothic Book" pitchFamily="34" charset="0"/>
              </a:rPr>
              <a:t>had acquired new technology ready for clinical trials, however had </a:t>
            </a:r>
            <a:r>
              <a:rPr lang="en-US" sz="2400" b="1" dirty="0" smtClean="0">
                <a:latin typeface="Franklin Gothic Book" pitchFamily="34" charset="0"/>
              </a:rPr>
              <a:t>no expertise in the necessary organic and polymer synthesis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Richman Chemical was able to </a:t>
            </a:r>
            <a:r>
              <a:rPr lang="en-US" sz="2400" b="1" dirty="0" smtClean="0">
                <a:latin typeface="Franklin Gothic Book" pitchFamily="34" charset="0"/>
              </a:rPr>
              <a:t>evaluate the technology gaps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b="1" dirty="0" smtClean="0">
                <a:latin typeface="Franklin Gothic Book" pitchFamily="34" charset="0"/>
              </a:rPr>
              <a:t>optimize a manufacturing-friendly process</a:t>
            </a:r>
            <a:r>
              <a:rPr lang="en-US" sz="2400" dirty="0" smtClean="0">
                <a:latin typeface="Franklin Gothic Book" pitchFamily="34" charset="0"/>
              </a:rPr>
              <a:t>, and </a:t>
            </a:r>
            <a:r>
              <a:rPr lang="en-US" sz="2400" b="1" dirty="0" smtClean="0">
                <a:latin typeface="Franklin Gothic Book" pitchFamily="34" charset="0"/>
              </a:rPr>
              <a:t>scale it up </a:t>
            </a:r>
            <a:r>
              <a:rPr lang="en-US" sz="2400" dirty="0" smtClean="0">
                <a:latin typeface="Franklin Gothic Book" pitchFamily="34" charset="0"/>
              </a:rPr>
              <a:t>at the appropriate level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Richman Chemical established a </a:t>
            </a:r>
            <a:r>
              <a:rPr lang="en-US" sz="2400" b="1" dirty="0" smtClean="0">
                <a:latin typeface="Franklin Gothic Book" pitchFamily="34" charset="0"/>
              </a:rPr>
              <a:t>FDA-approved, cGMP manufacturing protocol </a:t>
            </a:r>
            <a:r>
              <a:rPr lang="en-US" sz="2400" dirty="0" smtClean="0">
                <a:latin typeface="Franklin Gothic Book" pitchFamily="34" charset="0"/>
              </a:rPr>
              <a:t>for successfully making the material within an 18 months timeline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14400"/>
          </a:xfrm>
          <a:prstGeom prst="rect">
            <a:avLst/>
          </a:prstGeom>
          <a:solidFill>
            <a:srgbClr val="307FE2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>
                <a:latin typeface="Franklin Gothic Book" pitchFamily="34" charset="0"/>
              </a:rPr>
              <a:t>Scale-up Challenges for Biotech Startup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62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07FE2"/>
                </a:solidFill>
                <a:latin typeface="Franklin Gothic Book" pitchFamily="34" charset="0"/>
              </a:rPr>
              <a:t>Case Study</a:t>
            </a:r>
            <a:endParaRPr lang="en-US" sz="2400" dirty="0">
              <a:solidFill>
                <a:srgbClr val="307FE2"/>
              </a:solidFill>
              <a:latin typeface="Franklin Gothic Book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600200"/>
            <a:ext cx="8991600" cy="45550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Virtual firm required </a:t>
            </a:r>
            <a:r>
              <a:rPr lang="en-US" sz="2400" b="1" dirty="0" smtClean="0">
                <a:latin typeface="Franklin Gothic Book" pitchFamily="34" charset="0"/>
              </a:rPr>
              <a:t>custom synthesis of pre-clinical </a:t>
            </a:r>
            <a:r>
              <a:rPr lang="en-US" sz="2400" dirty="0" smtClean="0">
                <a:latin typeface="Franklin Gothic Book" pitchFamily="34" charset="0"/>
              </a:rPr>
              <a:t>and</a:t>
            </a:r>
            <a:r>
              <a:rPr lang="en-US" sz="2400" b="1" dirty="0" smtClean="0">
                <a:latin typeface="Franklin Gothic Book" pitchFamily="34" charset="0"/>
              </a:rPr>
              <a:t> clinical batches of proprietary drug substance (API)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Challenges included an aggressive timeline, high employee turnover, and academia-based technology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Richman Chemical was able to </a:t>
            </a:r>
            <a:r>
              <a:rPr lang="en-US" sz="2400" b="1" dirty="0" smtClean="0">
                <a:latin typeface="Franklin Gothic Book" pitchFamily="34" charset="0"/>
              </a:rPr>
              <a:t>develop: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Franklin Gothic Book" pitchFamily="34" charset="0"/>
              </a:rPr>
              <a:t> Alternative process technology </a:t>
            </a:r>
            <a:r>
              <a:rPr lang="en-US" sz="2400" dirty="0" smtClean="0">
                <a:latin typeface="Franklin Gothic Book" pitchFamily="34" charset="0"/>
              </a:rPr>
              <a:t>to aid with scale-up issues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b="1" dirty="0" smtClean="0">
                <a:latin typeface="Franklin Gothic Book" pitchFamily="34" charset="0"/>
              </a:rPr>
              <a:t>Contingency plan </a:t>
            </a:r>
            <a:r>
              <a:rPr lang="en-US" sz="2400" dirty="0" smtClean="0">
                <a:latin typeface="Franklin Gothic Book" pitchFamily="34" charset="0"/>
              </a:rPr>
              <a:t>in case the new processing technology did 	not progress as anticipated.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Client successfully accelerated</a:t>
            </a:r>
            <a:r>
              <a:rPr lang="en-US" sz="2400" b="1" dirty="0" smtClean="0">
                <a:latin typeface="Franklin Gothic Book" pitchFamily="34" charset="0"/>
              </a:rPr>
              <a:t> its commercialization timeline</a:t>
            </a:r>
            <a:r>
              <a:rPr lang="en-US" sz="2400" dirty="0" smtClean="0">
                <a:latin typeface="Franklin Gothic Book" pitchFamily="34" charset="0"/>
              </a:rPr>
              <a:t> without a new round of fundraising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14400"/>
          </a:xfrm>
          <a:prstGeom prst="rect">
            <a:avLst/>
          </a:prstGeom>
          <a:solidFill>
            <a:srgbClr val="307FE2"/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US" sz="3600" dirty="0" smtClean="0">
                <a:latin typeface="Franklin Gothic Book" pitchFamily="34" charset="0"/>
              </a:rPr>
              <a:t>Technology Assessment Reports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62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07FE2"/>
                </a:solidFill>
                <a:latin typeface="Franklin Gothic Book" pitchFamily="34" charset="0"/>
              </a:rPr>
              <a:t>Consulting Services from Richman Chemical</a:t>
            </a:r>
            <a:endParaRPr lang="en-US" sz="2400" dirty="0">
              <a:solidFill>
                <a:srgbClr val="307FE2"/>
              </a:solidFill>
              <a:latin typeface="Franklin Gothic Book" pitchFamily="34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1752600"/>
            <a:ext cx="8839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Increase your chance of commercialization success with Richman Chemical’s </a:t>
            </a:r>
            <a:r>
              <a:rPr lang="en-US" sz="2400" b="1" dirty="0" smtClean="0">
                <a:latin typeface="Franklin Gothic Book" pitchFamily="34" charset="0"/>
              </a:rPr>
              <a:t>Technology Assessment Reports</a:t>
            </a:r>
            <a:endParaRPr lang="en-US" sz="2400" dirty="0" smtClean="0">
              <a:latin typeface="Franklin Gothic Book" pitchFamily="34" charset="0"/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Franklin Gothic Book" pitchFamily="34" charset="0"/>
              </a:rPr>
              <a:t>Identify</a:t>
            </a:r>
            <a:r>
              <a:rPr lang="en-US" sz="2400" dirty="0" smtClean="0">
                <a:latin typeface="Franklin Gothic Book" pitchFamily="34" charset="0"/>
              </a:rPr>
              <a:t> possible problems with </a:t>
            </a:r>
            <a:r>
              <a:rPr lang="en-US" sz="2400" b="1" dirty="0" smtClean="0">
                <a:latin typeface="Franklin Gothic Book" pitchFamily="34" charset="0"/>
              </a:rPr>
              <a:t>scale-up</a:t>
            </a:r>
            <a:r>
              <a:rPr lang="en-US" sz="2400" dirty="0" smtClean="0">
                <a:latin typeface="Franklin Gothic Book" pitchFamily="34" charset="0"/>
              </a:rPr>
              <a:t> (technical, environmental, economic viability)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Franklin Gothic Book" pitchFamily="34" charset="0"/>
              </a:rPr>
              <a:t>Recommend </a:t>
            </a:r>
            <a:r>
              <a:rPr lang="en-US" sz="2400" dirty="0" smtClean="0">
                <a:latin typeface="Franklin Gothic Book" pitchFamily="34" charset="0"/>
              </a:rPr>
              <a:t>alternative raw materials and process changes that can reduce costs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Franklin Gothic Book" pitchFamily="34" charset="0"/>
              </a:rPr>
              <a:t>Determine </a:t>
            </a:r>
            <a:r>
              <a:rPr lang="en-US" sz="2400" dirty="0" smtClean="0">
                <a:latin typeface="Franklin Gothic Book" pitchFamily="34" charset="0"/>
              </a:rPr>
              <a:t>potential safety and regulatory concerns and suggest practical solutions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Franklin Gothic Book" pitchFamily="34" charset="0"/>
              </a:rPr>
              <a:t>Sample reports are available upon request; additional reports include </a:t>
            </a:r>
            <a:r>
              <a:rPr lang="en-US" sz="2400" b="1" dirty="0" smtClean="0">
                <a:latin typeface="Franklin Gothic Book" pitchFamily="34" charset="0"/>
              </a:rPr>
              <a:t>Professional Service Reports, Fundraising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400800" y="6096000"/>
            <a:ext cx="2743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6" name="Picture 2" descr="C:\Users\Tam Cao\Downloads\fotolia_40100251 (1).jpg"/>
          <p:cNvPicPr>
            <a:picLocks noChangeAspect="1" noChangeArrowheads="1"/>
          </p:cNvPicPr>
          <p:nvPr/>
        </p:nvPicPr>
        <p:blipFill>
          <a:blip r:embed="rId2" cstate="print"/>
          <a:srcRect t="14261"/>
          <a:stretch>
            <a:fillRect/>
          </a:stretch>
        </p:blipFill>
        <p:spPr bwMode="auto">
          <a:xfrm>
            <a:off x="0" y="0"/>
            <a:ext cx="91440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400">
              <a:solidFill>
                <a:schemeClr val="folHlink"/>
              </a:solidFill>
              <a:latin typeface="Franklin Gothic Book" pitchFamily="34" charset="0"/>
            </a:endParaRPr>
          </a:p>
        </p:txBody>
      </p:sp>
      <p:pic>
        <p:nvPicPr>
          <p:cNvPr id="13318" name="Picture 4" descr="Full Logo_Black and Blue_High Resol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981200" y="3733800"/>
            <a:ext cx="5143500" cy="89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5"/>
          <p:cNvSpPr txBox="1"/>
          <p:nvPr/>
        </p:nvSpPr>
        <p:spPr>
          <a:xfrm>
            <a:off x="0" y="5029200"/>
            <a:ext cx="9144000" cy="569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900" dirty="0" smtClean="0">
                <a:solidFill>
                  <a:prstClr val="black"/>
                </a:solidFill>
                <a:latin typeface="Franklin Gothic Book" pitchFamily="34" charset="0"/>
              </a:rPr>
              <a:t>Custom Synthesis (R&amp;D and </a:t>
            </a:r>
            <a:r>
              <a:rPr lang="en-US" sz="1900" dirty="0" err="1" smtClean="0">
                <a:solidFill>
                  <a:prstClr val="black"/>
                </a:solidFill>
                <a:latin typeface="Franklin Gothic Book" pitchFamily="34" charset="0"/>
              </a:rPr>
              <a:t>cGMP</a:t>
            </a:r>
            <a:r>
              <a:rPr lang="en-US" sz="1900" dirty="0" smtClean="0">
                <a:solidFill>
                  <a:prstClr val="black"/>
                </a:solidFill>
                <a:latin typeface="Franklin Gothic Book" pitchFamily="34" charset="0"/>
              </a:rPr>
              <a:t>)| Commercialization Expertise |Consulting Services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Franklin Gothic Book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407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Richman Chemical Inc.</vt:lpstr>
      <vt:lpstr>The Richman Chemical Offering</vt:lpstr>
      <vt:lpstr>Why not just use Google?</vt:lpstr>
      <vt:lpstr>Novel Chemical Excipient</vt:lpstr>
      <vt:lpstr>Scale-up Challenges for Biotech Startup</vt:lpstr>
      <vt:lpstr>Technology Assessment Reports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Lipson</dc:creator>
  <cp:lastModifiedBy>Dan Lipson</cp:lastModifiedBy>
  <cp:revision>21</cp:revision>
  <dcterms:created xsi:type="dcterms:W3CDTF">2014-10-01T17:11:25Z</dcterms:created>
  <dcterms:modified xsi:type="dcterms:W3CDTF">2014-11-20T15:00:29Z</dcterms:modified>
</cp:coreProperties>
</file>